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031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3333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558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6017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7407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2316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5413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474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5670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8370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3143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3154-A4C4-4183-A89C-384389694B6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E625-C383-4428-BEA6-8ECCBCCA9F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971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90364" y="1626915"/>
            <a:ext cx="7767836" cy="79397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smtClean="0"/>
              <a:t>Název vzdělávacího materiálu</a:t>
            </a:r>
            <a:endParaRPr lang="cs-CZ" sz="36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76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Gymn</a:t>
            </a:r>
            <a:r>
              <a:rPr lang="cs-CZ" sz="2400" dirty="0" err="1" smtClean="0">
                <a:solidFill>
                  <a:schemeClr val="bg1"/>
                </a:solidFill>
              </a:rPr>
              <a:t>ázium</a:t>
            </a:r>
            <a:r>
              <a:rPr lang="cs-CZ" sz="2400" dirty="0" smtClean="0">
                <a:solidFill>
                  <a:schemeClr val="bg1"/>
                </a:solidFill>
              </a:rPr>
              <a:t> a Jazyková škola s právem státní jazykové zkoušky Zlín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765063" y="2564904"/>
            <a:ext cx="76691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0944500"/>
              </p:ext>
            </p:extLst>
          </p:nvPr>
        </p:nvGraphicFramePr>
        <p:xfrm>
          <a:off x="179512" y="2636911"/>
          <a:ext cx="8568952" cy="3114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00200"/>
                <a:gridCol w="6768752"/>
              </a:tblGrid>
              <a:tr h="149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Tematická oblast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Občanské</a:t>
                      </a:r>
                      <a:r>
                        <a:rPr lang="cs-CZ" baseline="0" dirty="0" smtClean="0"/>
                        <a:t> právo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Datum vytvoření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r>
                        <a:rPr lang="cs-CZ" baseline="0" dirty="0" smtClean="0"/>
                        <a:t> 8</a:t>
                      </a:r>
                      <a:r>
                        <a:rPr lang="cs-CZ" dirty="0" smtClean="0"/>
                        <a:t>. 2013</a:t>
                      </a:r>
                      <a:endParaRPr lang="cs-CZ" dirty="0"/>
                    </a:p>
                  </a:txBody>
                  <a:tcPr/>
                </a:tc>
              </a:tr>
              <a:tr h="34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Ročník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ročník čtyřletého gymnázia a 8. ročník osmiletého</a:t>
                      </a:r>
                      <a:r>
                        <a:rPr lang="cs-CZ" baseline="0" dirty="0" smtClean="0"/>
                        <a:t> gymnázia</a:t>
                      </a:r>
                      <a:endParaRPr lang="cs-CZ" dirty="0"/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Stručný obsah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Hmotné věci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Způsob využití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Prezentaci používáme jako podpůrný</a:t>
                      </a:r>
                      <a:r>
                        <a:rPr lang="cs-CZ" baseline="0" dirty="0" smtClean="0"/>
                        <a:t> prostředek</a:t>
                      </a:r>
                    </a:p>
                    <a:p>
                      <a:r>
                        <a:rPr lang="cs-CZ" baseline="0" dirty="0" smtClean="0"/>
                        <a:t>k zopakování si základních pojmů z oblasti práva. Snímky obsahují shrnutí výkladu, otázky a správné odpovědi na zadané otázky.</a:t>
                      </a:r>
                      <a:endParaRPr lang="cs-CZ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Autor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Oldřiška Burešová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VY_32_INOVACE_19_ZBUR05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364" y="188640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5080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Hmotné věci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0933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Dělení hmotných věcí z různých hledisek: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Věci </a:t>
            </a:r>
            <a:r>
              <a:rPr lang="cs-CZ" dirty="0" smtClean="0"/>
              <a:t>nemovité 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  <a:endParaRPr lang="cs-CZ" dirty="0" smtClean="0"/>
          </a:p>
          <a:p>
            <a:pPr marL="11430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...jsou pozemky a stavby, jakožto i jiné věci, které nejsou součástí pozemku, ale nelze je bez porušení jejich podstaty přenést</a:t>
            </a:r>
            <a:endParaRPr lang="cs-CZ" dirty="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cs-CZ" dirty="0" smtClean="0"/>
              <a:t>Uveď příklady: 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</a:p>
          <a:p>
            <a:pPr marL="114300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00B050"/>
                </a:solidFill>
              </a:rPr>
              <a:t>...pozemek, budova, strom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/>
              <a:t>Věci </a:t>
            </a:r>
            <a:r>
              <a:rPr lang="cs-CZ" dirty="0" smtClean="0"/>
              <a:t>movité 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...jsou veškeré další věci, ať je jejich povaha hmotná či nehmotná (z lat. </a:t>
            </a:r>
            <a:r>
              <a:rPr lang="cs-CZ" i="1" dirty="0" err="1" smtClean="0">
                <a:solidFill>
                  <a:srgbClr val="00B050"/>
                </a:solidFill>
              </a:rPr>
              <a:t>movere</a:t>
            </a:r>
            <a:r>
              <a:rPr lang="cs-CZ" dirty="0" smtClean="0">
                <a:solidFill>
                  <a:srgbClr val="00B050"/>
                </a:solidFill>
              </a:rPr>
              <a:t> – </a:t>
            </a:r>
            <a:r>
              <a:rPr lang="cs-CZ" dirty="0" err="1" smtClean="0">
                <a:solidFill>
                  <a:srgbClr val="00B050"/>
                </a:solidFill>
              </a:rPr>
              <a:t>pohybovati</a:t>
            </a:r>
            <a:r>
              <a:rPr lang="cs-CZ" dirty="0" smtClean="0">
                <a:solidFill>
                  <a:srgbClr val="00B050"/>
                </a:solidFill>
              </a:rPr>
              <a:t>)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  Uveď příklady: 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00B050"/>
                </a:solidFill>
              </a:rPr>
              <a:t>...automobil, kniha, štěrk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/>
              <a:t>Všechny nemovitosti musí být zapsány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...v Katastru </a:t>
            </a:r>
            <a:r>
              <a:rPr lang="cs-CZ" dirty="0" smtClean="0">
                <a:solidFill>
                  <a:srgbClr val="00B050"/>
                </a:solidFill>
              </a:rPr>
              <a:t>nemovitostí ČR.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35959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Zuživatelnost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Věci </a:t>
            </a:r>
            <a:r>
              <a:rPr lang="cs-CZ" sz="2800" dirty="0" smtClean="0"/>
              <a:t>zuživatelné </a:t>
            </a:r>
            <a:r>
              <a:rPr lang="cs-CZ" sz="2800" dirty="0" smtClean="0"/>
              <a:t>(</a:t>
            </a:r>
            <a:r>
              <a:rPr lang="cs-CZ" sz="2800" dirty="0" smtClean="0">
                <a:solidFill>
                  <a:srgbClr val="00B050"/>
                </a:solidFill>
              </a:rPr>
              <a:t>...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</a:rPr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...movité věci </a:t>
            </a:r>
            <a:r>
              <a:rPr lang="cs-CZ" sz="2800" dirty="0" smtClean="0">
                <a:solidFill>
                  <a:srgbClr val="00B050"/>
                </a:solidFill>
              </a:rPr>
              <a:t>povahou určené ke spotřebování či zpracování</a:t>
            </a:r>
            <a:endParaRPr lang="cs-CZ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Uveď příklady: (</a:t>
            </a:r>
            <a:r>
              <a:rPr lang="cs-CZ" sz="2800" dirty="0" smtClean="0">
                <a:solidFill>
                  <a:srgbClr val="00B050"/>
                </a:solidFill>
              </a:rPr>
              <a:t>...</a:t>
            </a:r>
            <a:r>
              <a:rPr lang="cs-CZ" sz="2800" dirty="0" smtClean="0"/>
              <a:t>)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...rohlík, </a:t>
            </a:r>
            <a:r>
              <a:rPr lang="cs-CZ" sz="2800" dirty="0" smtClean="0">
                <a:solidFill>
                  <a:srgbClr val="00B050"/>
                </a:solidFill>
              </a:rPr>
              <a:t>papír do kopírky, kazeta do kamery</a:t>
            </a:r>
            <a:endParaRPr lang="cs-CZ" sz="2800" dirty="0" smtClean="0">
              <a:solidFill>
                <a:srgbClr val="00B050"/>
              </a:solidFill>
            </a:endParaRPr>
          </a:p>
          <a:p>
            <a:r>
              <a:rPr lang="cs-CZ" sz="2800" dirty="0" smtClean="0"/>
              <a:t>Nepatří k nim (</a:t>
            </a:r>
            <a:r>
              <a:rPr lang="cs-CZ" sz="2800" dirty="0" smtClean="0">
                <a:solidFill>
                  <a:srgbClr val="00B050"/>
                </a:solidFill>
              </a:rPr>
              <a:t>...</a:t>
            </a:r>
            <a:r>
              <a:rPr lang="cs-CZ" sz="2800" dirty="0" smtClean="0"/>
              <a:t>)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...ostatní věci, </a:t>
            </a:r>
            <a:r>
              <a:rPr lang="cs-CZ" sz="2800" dirty="0" smtClean="0">
                <a:solidFill>
                  <a:srgbClr val="00B050"/>
                </a:solidFill>
              </a:rPr>
              <a:t>jejichž hodnota se opotřebením snižuje – v účetnictví se řeší odpisy</a:t>
            </a:r>
            <a:endParaRPr lang="cs-CZ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Uveď příklady: (</a:t>
            </a:r>
            <a:r>
              <a:rPr lang="cs-CZ" sz="2800" dirty="0" smtClean="0">
                <a:solidFill>
                  <a:srgbClr val="00B050"/>
                </a:solidFill>
              </a:rPr>
              <a:t>...</a:t>
            </a:r>
            <a:r>
              <a:rPr lang="cs-CZ" sz="2800" dirty="0" smtClean="0"/>
              <a:t>)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>
                <a:solidFill>
                  <a:srgbClr val="00B050"/>
                </a:solidFill>
              </a:rPr>
              <a:t>	...</a:t>
            </a:r>
            <a:r>
              <a:rPr lang="cs-CZ" sz="2800" dirty="0" smtClean="0">
                <a:solidFill>
                  <a:srgbClr val="00B050"/>
                </a:solidFill>
              </a:rPr>
              <a:t>automobil, nábytek, stroje</a:t>
            </a:r>
            <a:endParaRPr lang="cs-CZ" sz="2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46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Zastupitelnost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Věci </a:t>
            </a:r>
            <a:r>
              <a:rPr lang="cs-CZ" dirty="0" smtClean="0"/>
              <a:t>zastupitelné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00B050"/>
                </a:solidFill>
              </a:rPr>
              <a:t>...movité, které můžou být nahrazeny jinou věcí téhož druhu.</a:t>
            </a:r>
          </a:p>
          <a:p>
            <a:pPr marL="0" indent="0">
              <a:buNone/>
            </a:pPr>
            <a:r>
              <a:rPr lang="cs-CZ" dirty="0" smtClean="0"/>
              <a:t>Uve</a:t>
            </a:r>
            <a:r>
              <a:rPr lang="cs-CZ" dirty="0"/>
              <a:t>ď</a:t>
            </a:r>
            <a:r>
              <a:rPr lang="cs-CZ" dirty="0" smtClean="0"/>
              <a:t> příklady: (...)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00B050"/>
                </a:solidFill>
              </a:rPr>
              <a:t>...písek, </a:t>
            </a:r>
            <a:r>
              <a:rPr lang="cs-CZ" dirty="0" smtClean="0">
                <a:solidFill>
                  <a:srgbClr val="00B050"/>
                </a:solidFill>
              </a:rPr>
              <a:t>látka</a:t>
            </a:r>
            <a:r>
              <a:rPr lang="cs-CZ" dirty="0" smtClean="0">
                <a:solidFill>
                  <a:srgbClr val="00B050"/>
                </a:solidFill>
              </a:rPr>
              <a:t>, automobil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 smtClean="0"/>
              <a:t>pochybnostech  se případ posoudí podle zvyklostí.</a:t>
            </a:r>
            <a:endParaRPr lang="cs-CZ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55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 a příslušenství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Součást věci (</a:t>
            </a:r>
            <a:r>
              <a:rPr lang="cs-CZ" sz="2800" dirty="0" smtClean="0">
                <a:solidFill>
                  <a:srgbClr val="00B050"/>
                </a:solidFill>
              </a:rPr>
              <a:t>...</a:t>
            </a:r>
            <a:r>
              <a:rPr lang="cs-CZ" sz="2800" dirty="0" smtClean="0"/>
              <a:t>)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...je vše, co k ní náleží a co od ní nemůže být odděleno, aniž se tím věc znehodnotí</a:t>
            </a:r>
            <a:endParaRPr lang="cs-CZ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Uveď příklad: (</a:t>
            </a:r>
            <a:r>
              <a:rPr lang="cs-CZ" sz="2800" dirty="0" smtClean="0">
                <a:solidFill>
                  <a:srgbClr val="00B050"/>
                </a:solidFill>
              </a:rPr>
              <a:t>...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...harddisk počítače, rostliny vzešlé z pozemku</a:t>
            </a:r>
            <a:endParaRPr lang="cs-CZ" sz="2800" dirty="0" smtClean="0">
              <a:solidFill>
                <a:srgbClr val="00B050"/>
              </a:solidFill>
            </a:endParaRPr>
          </a:p>
          <a:p>
            <a:r>
              <a:rPr lang="cs-CZ" sz="2800" dirty="0" smtClean="0"/>
              <a:t>Příslušenství věci (...)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...je vedlejší věc vlastníka u věci hlavní, jejímž účelem je, aby se jí užívalo společně s věcí hlavní</a:t>
            </a:r>
            <a:endParaRPr lang="cs-CZ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Uveď příklad: (...)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...klávesnice k počítači, úroky k pohledávce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24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tělo, zvíře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Lidské tělo 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00B050"/>
                </a:solidFill>
              </a:rPr>
              <a:t>...ani jeho části, třebaže byly od těla odděleny, NEJSOU VĚCÍ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/>
              <a:t>Živé zvíře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cap="all" dirty="0" smtClean="0">
                <a:solidFill>
                  <a:srgbClr val="00B050"/>
                </a:solidFill>
              </a:rPr>
              <a:t>není věcí</a:t>
            </a:r>
            <a:r>
              <a:rPr lang="cs-CZ" dirty="0" smtClean="0">
                <a:solidFill>
                  <a:srgbClr val="00B050"/>
                </a:solidFill>
              </a:rPr>
              <a:t>, má zvláštní význam a hodnotu jako smysly nadaný živý tvor</a:t>
            </a:r>
            <a:endParaRPr lang="cs-CZ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93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ve dvojici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Přiřaď druhy věcí ke skupinám: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Strom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00B050"/>
                </a:solidFill>
              </a:rPr>
              <a:t>...nemovitý, </a:t>
            </a:r>
            <a:r>
              <a:rPr lang="cs-CZ" dirty="0" smtClean="0">
                <a:solidFill>
                  <a:srgbClr val="00B050"/>
                </a:solidFill>
              </a:rPr>
              <a:t>nezastupitelný, hlavní věc</a:t>
            </a:r>
            <a:endParaRPr lang="cs-CZ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Cement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00B050"/>
                </a:solidFill>
              </a:rPr>
              <a:t>...movitý, </a:t>
            </a:r>
            <a:r>
              <a:rPr lang="cs-CZ" dirty="0" smtClean="0">
                <a:solidFill>
                  <a:srgbClr val="00B050"/>
                </a:solidFill>
              </a:rPr>
              <a:t>zuživatelný, zastupitelný, hlavní věc</a:t>
            </a:r>
            <a:endParaRPr lang="cs-CZ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cs-CZ" dirty="0" smtClean="0"/>
              <a:t>Kuchyňská linka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>
                <a:solidFill>
                  <a:srgbClr val="00B050"/>
                </a:solidFill>
              </a:rPr>
              <a:t>movitá, zastupitelná, příslušenství k domu</a:t>
            </a:r>
            <a:endParaRPr lang="cs-CZ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Kolo automobilu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B050"/>
                </a:solidFill>
              </a:rPr>
              <a:t>...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...? </a:t>
            </a:r>
            <a:r>
              <a:rPr lang="cs-CZ" dirty="0" smtClean="0">
                <a:solidFill>
                  <a:srgbClr val="00B050"/>
                </a:solidFill>
              </a:rPr>
              <a:t>(přiřaďte sami)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8004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121</Words>
  <Application>Microsoft Office PowerPoint</Application>
  <PresentationFormat>Předvádění na obrazovce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Snímek 1</vt:lpstr>
      <vt:lpstr>Hmotné věci</vt:lpstr>
      <vt:lpstr>Dělení hmotných věcí z různých hledisek:</vt:lpstr>
      <vt:lpstr>Zuživatelnost</vt:lpstr>
      <vt:lpstr>Zastupitelnost</vt:lpstr>
      <vt:lpstr>Součást a příslušenství</vt:lpstr>
      <vt:lpstr>Lidské tělo, zvíře</vt:lpstr>
      <vt:lpstr>Práce ve dvojici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Rosta</dc:creator>
  <cp:lastModifiedBy>sil</cp:lastModifiedBy>
  <cp:revision>22</cp:revision>
  <dcterms:created xsi:type="dcterms:W3CDTF">2013-08-29T15:43:25Z</dcterms:created>
  <dcterms:modified xsi:type="dcterms:W3CDTF">2014-02-12T08:57:04Z</dcterms:modified>
</cp:coreProperties>
</file>